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1" r:id="rId4"/>
    <p:sldId id="262" r:id="rId5"/>
    <p:sldId id="263" r:id="rId6"/>
    <p:sldId id="271" r:id="rId7"/>
    <p:sldId id="264" r:id="rId8"/>
    <p:sldId id="273" r:id="rId9"/>
    <p:sldId id="265" r:id="rId10"/>
    <p:sldId id="275" r:id="rId11"/>
    <p:sldId id="270" r:id="rId12"/>
    <p:sldId id="272" r:id="rId13"/>
    <p:sldId id="276" r:id="rId14"/>
    <p:sldId id="269" r:id="rId15"/>
    <p:sldId id="274" r:id="rId16"/>
    <p:sldId id="277" r:id="rId17"/>
    <p:sldId id="278" r:id="rId18"/>
    <p:sldId id="26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E2F8D-01A3-4A8C-9B9C-2CC8FD8E9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F6A2E7-38C0-45AC-837B-DCC81219B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B460A-A8B9-46B6-BC20-3923CB90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91E1B1-DCEA-430B-9C2E-E0EB9BB5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589C03-194C-45C4-BE44-9B79D522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34724-6C36-445B-8091-6E130388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38CCAD-9A4F-4255-BB89-308AC37D2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5E4044-3C85-4C5E-AD89-0122B506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0ACBAF-321F-442E-B9DC-EE4C6980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4A762E-3ABA-4A8D-86B3-15EA920A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E050D1-C49C-45C8-BE6E-F462DD8D9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EB9ED4-0BC4-4FA3-9DA0-04EEB036D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4C5099-A4C8-4790-AA54-2F491337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B4B412-DB2A-462E-948D-CFB3BF1D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2E9BD3-D13E-4C3C-922A-E903CF16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5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CC319-069E-469F-844D-0C24704A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4E64CB-AF24-48F0-AD7F-C68AA2DE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DC953D-FFA2-406B-A691-FFE9CE2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B9720E-532C-4BA4-A276-112F99DF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6973B4-7C19-4466-8814-40F15D93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1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08DBC-6DD0-4EC5-940D-4764118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777F90-16DF-4527-9AC8-FB1031CE9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8558F7-85DD-46CE-A86D-626DAAA3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DB2D05-1816-4AAD-807E-49DD285A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DA924-4893-4D90-91EE-4F061C26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4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21CF9-014D-48B0-B02E-FD38A74F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1311EE-66D1-40F4-A7D1-643A5F8F5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6F707B-F9CE-4A60-A7DB-7C99FDD60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20D132-2126-4D40-9F75-53E02AAB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2B271D-8AAB-4542-ACD1-A6448F38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CDC495-449F-411C-B915-C9501D2A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1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DE1D6-37C6-4C3F-A239-A41D2E95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86ED1F-58C0-4065-87BC-1076BCD3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C1C871-FECB-43CE-9B87-3E4893F3E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535AA0-DCF6-4A79-BAA7-E31EE9592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6FB67A-9789-4674-AF86-54DA73089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AAB1FB-7FBB-43DD-9D14-9B9E77FA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3DA5BE-2497-45BD-AD0B-42876D95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0DF9EA-F901-4165-82A8-ED198E75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2FDFC-EF71-47E5-9A8F-867CF589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70B26C-83D1-423F-829B-0BC05AB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AFA5BC-CE91-4785-B10E-11B7260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7601A-D26E-4A18-BD79-DA3CECF9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A40BBF-C28B-4706-AD9F-9932BC7B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2EA2C-E76E-4C10-A0FD-0922CF4D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74D75E-51CB-4B4F-A4DE-89BBB92C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7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BFCAE-ED30-492A-82D1-60894FD3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6FFF19-F2FC-45C5-8C94-BEFA1F14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61C02E-A1A1-4245-A5BE-1107C55A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F2B65-CB63-4097-982D-29068C18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337839-72A7-4048-956B-695E066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2D02A0-72ED-4E3F-AD8C-DC923D17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5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E7A68-57F9-4795-A1D2-E6078296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75BA60-91A0-4D71-A3EE-1089D4620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D791BD-04EB-477B-B875-A051947A9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AB9BA3-3E09-4AD7-AA75-47A6F220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2E817-C195-4586-8D1A-39D93022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FE1BFA-E996-4309-B69B-8F132363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1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E45EDDB-28B8-4E57-87D3-D4AF2038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AAE668-E192-4371-BA1C-6A5C271B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AF5A57-B40E-48B0-9866-F0638A493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53B31F-4428-4A82-8EB1-87CFAD22B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F139F4-12E9-414E-977D-9D842B759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1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87F68-C29C-426B-841B-552180ED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893" y="2612055"/>
            <a:ext cx="4075200" cy="153295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/>
              <a:t>The ANTS problem</a:t>
            </a:r>
            <a:endParaRPr lang="en-US" sz="48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829D239-9A7D-4B30-A0CE-37959A8A4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51" y="303367"/>
            <a:ext cx="4725169" cy="63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1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CE22-7BFA-4599-AF72-0F273637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42" y="365125"/>
            <a:ext cx="10515600" cy="1325563"/>
          </a:xfrm>
        </p:spPr>
        <p:txBody>
          <a:bodyPr/>
          <a:lstStyle/>
          <a:p>
            <a:r>
              <a:rPr lang="de-CH" dirty="0" err="1"/>
              <a:t>Algorithm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advice</a:t>
            </a:r>
            <a:r>
              <a:rPr lang="de-CH" dirty="0"/>
              <a:t> </a:t>
            </a:r>
            <a:r>
              <a:rPr lang="de-CH" dirty="0" err="1"/>
              <a:t>loglog</a:t>
            </a:r>
            <a:r>
              <a:rPr lang="de-CH" dirty="0"/>
              <a:t>(k)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25A87-B0A2-4126-9790-49C5D247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42" y="1634312"/>
            <a:ext cx="7413136" cy="468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i …..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phase</a:t>
            </a:r>
            <a:r>
              <a:rPr lang="de-DE" sz="2400" dirty="0"/>
              <a:t>/</a:t>
            </a:r>
            <a:r>
              <a:rPr lang="de-DE" sz="2400" dirty="0" err="1"/>
              <a:t>stage</a:t>
            </a:r>
            <a:r>
              <a:rPr lang="de-DE" sz="2400" dirty="0"/>
              <a:t> i</a:t>
            </a:r>
          </a:p>
          <a:p>
            <a:pPr marL="0" indent="0">
              <a:buNone/>
            </a:pPr>
            <a:r>
              <a:rPr lang="de-DE" sz="2400" dirty="0"/>
              <a:t>„Search ball“ </a:t>
            </a:r>
            <a:r>
              <a:rPr lang="de-DE" sz="2400" dirty="0" err="1"/>
              <a:t>gets</a:t>
            </a:r>
            <a:r>
              <a:rPr lang="de-DE" sz="2400" dirty="0"/>
              <a:t> </a:t>
            </a:r>
            <a:r>
              <a:rPr lang="de-DE" sz="2400" dirty="0" err="1"/>
              <a:t>bigger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phase</a:t>
            </a: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Each</a:t>
            </a:r>
            <a:r>
              <a:rPr lang="de-DE" sz="2400" dirty="0"/>
              <a:t> „Search spiral“ </a:t>
            </a:r>
            <a:r>
              <a:rPr lang="de-DE" sz="2400" dirty="0" err="1"/>
              <a:t>gets</a:t>
            </a:r>
            <a:r>
              <a:rPr lang="de-DE" sz="2400" dirty="0"/>
              <a:t> </a:t>
            </a:r>
            <a:r>
              <a:rPr lang="de-DE" sz="2400" dirty="0" err="1"/>
              <a:t>bigger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phase</a:t>
            </a: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Denote</a:t>
            </a:r>
            <a:r>
              <a:rPr lang="de-DE" sz="2400" dirty="0"/>
              <a:t> s = log D</a:t>
            </a:r>
          </a:p>
          <a:p>
            <a:pPr marL="0" indent="0">
              <a:buNone/>
            </a:pPr>
            <a:r>
              <a:rPr lang="de-DE" sz="2400" dirty="0"/>
              <a:t>i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called</a:t>
            </a:r>
            <a:r>
              <a:rPr lang="de-DE" sz="2400" dirty="0"/>
              <a:t> a large </a:t>
            </a:r>
            <a:r>
              <a:rPr lang="de-DE" sz="2400" dirty="0" err="1"/>
              <a:t>phase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i &gt;= s</a:t>
            </a:r>
          </a:p>
          <a:p>
            <a:pPr marL="0" indent="0">
              <a:buNone/>
            </a:pPr>
            <a:r>
              <a:rPr lang="de-CH" sz="2400" dirty="0"/>
              <a:t>As 2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power </a:t>
            </a:r>
            <a:r>
              <a:rPr lang="de-CH" sz="2400" dirty="0" err="1"/>
              <a:t>of</a:t>
            </a:r>
            <a:r>
              <a:rPr lang="de-CH" sz="2400" dirty="0"/>
              <a:t> log D … </a:t>
            </a:r>
            <a:r>
              <a:rPr lang="de-CH" sz="2400" dirty="0" err="1"/>
              <a:t>is</a:t>
            </a:r>
            <a:r>
              <a:rPr lang="de-CH" sz="2400" dirty="0"/>
              <a:t> D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/>
              <a:t>This </a:t>
            </a:r>
            <a:r>
              <a:rPr lang="de-CH" sz="2400" dirty="0" err="1"/>
              <a:t>means</a:t>
            </a:r>
            <a:r>
              <a:rPr lang="de-CH" sz="2400" dirty="0"/>
              <a:t> </a:t>
            </a:r>
            <a:r>
              <a:rPr lang="de-CH" sz="2400" dirty="0" err="1"/>
              <a:t>that</a:t>
            </a:r>
            <a:r>
              <a:rPr lang="de-CH" sz="2400" dirty="0"/>
              <a:t> in a large </a:t>
            </a:r>
            <a:r>
              <a:rPr lang="de-CH" sz="2400" dirty="0" err="1"/>
              <a:t>phase</a:t>
            </a:r>
            <a:r>
              <a:rPr lang="de-CH" sz="2400" dirty="0"/>
              <a:t> </a:t>
            </a:r>
            <a:r>
              <a:rPr lang="de-CH" sz="2400" dirty="0" err="1"/>
              <a:t>treasure</a:t>
            </a:r>
            <a:r>
              <a:rPr lang="de-CH" sz="2400" dirty="0"/>
              <a:t> </a:t>
            </a:r>
            <a:r>
              <a:rPr lang="de-CH" sz="2400" dirty="0" err="1"/>
              <a:t>is</a:t>
            </a:r>
            <a:r>
              <a:rPr lang="de-CH" sz="2400" dirty="0"/>
              <a:t> </a:t>
            </a:r>
            <a:r>
              <a:rPr lang="de-CH" sz="2400" dirty="0" err="1"/>
              <a:t>included</a:t>
            </a:r>
            <a:endParaRPr lang="de-CH" sz="2400" dirty="0"/>
          </a:p>
          <a:p>
            <a:pPr marL="0" indent="0">
              <a:buNone/>
            </a:pPr>
            <a:r>
              <a:rPr lang="de-CH" sz="2400" dirty="0"/>
              <a:t>In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DE" sz="2400" dirty="0"/>
              <a:t>„ </a:t>
            </a:r>
            <a:r>
              <a:rPr lang="de-CH" sz="2400" dirty="0" err="1"/>
              <a:t>search</a:t>
            </a:r>
            <a:r>
              <a:rPr lang="de-CH" sz="2400" dirty="0"/>
              <a:t> ball</a:t>
            </a:r>
            <a:r>
              <a:rPr lang="de-DE" sz="2400" dirty="0"/>
              <a:t> “</a:t>
            </a:r>
            <a:endParaRPr lang="de-CH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A77EE1-B8E3-45CA-A795-DB53CDC2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022" y="1352615"/>
            <a:ext cx="4133931" cy="34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CE22-7BFA-4599-AF72-0F273637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42" y="365125"/>
            <a:ext cx="10515600" cy="1325563"/>
          </a:xfrm>
        </p:spPr>
        <p:txBody>
          <a:bodyPr/>
          <a:lstStyle/>
          <a:p>
            <a:r>
              <a:rPr lang="de-CH" dirty="0" err="1"/>
              <a:t>Algorithm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advice</a:t>
            </a:r>
            <a:r>
              <a:rPr lang="de-CH" dirty="0"/>
              <a:t> </a:t>
            </a:r>
            <a:r>
              <a:rPr lang="de-CH" dirty="0" err="1"/>
              <a:t>loglog</a:t>
            </a:r>
            <a:r>
              <a:rPr lang="de-CH" dirty="0"/>
              <a:t>(k)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25A87-B0A2-4126-9790-49C5D247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42" y="1634312"/>
            <a:ext cx="7413136" cy="4687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/>
              <a:t>This </a:t>
            </a:r>
            <a:r>
              <a:rPr lang="de-CH" sz="2400" dirty="0" err="1"/>
              <a:t>algorithm</a:t>
            </a:r>
            <a:r>
              <a:rPr lang="de-CH" sz="2400" dirty="0"/>
              <a:t> </a:t>
            </a:r>
            <a:r>
              <a:rPr lang="de-CH" sz="2400" dirty="0" err="1"/>
              <a:t>is</a:t>
            </a:r>
            <a:r>
              <a:rPr lang="de-CH" sz="2400" dirty="0"/>
              <a:t> O(1)-</a:t>
            </a:r>
            <a:r>
              <a:rPr lang="de-CH" sz="2400" dirty="0" err="1"/>
              <a:t>competitive</a:t>
            </a:r>
            <a:r>
              <a:rPr lang="de-CH" sz="2400" dirty="0"/>
              <a:t>!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A77EE1-B8E3-45CA-A795-DB53CDC2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302" y="1874986"/>
            <a:ext cx="4133931" cy="34014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231B66-2879-4C5F-B5DD-512228F0F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094" r="9043"/>
          <a:stretch/>
        </p:blipFill>
        <p:spPr>
          <a:xfrm>
            <a:off x="2190158" y="2959875"/>
            <a:ext cx="2113558" cy="5930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8D4CFD9-4793-4972-99C6-C73762FE2719}"/>
              </a:ext>
            </a:extLst>
          </p:cNvPr>
          <p:cNvSpPr/>
          <p:nvPr/>
        </p:nvSpPr>
        <p:spPr>
          <a:xfrm>
            <a:off x="950446" y="29598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136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3C1F9-C3ED-4D36-9C1D-021C6634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C-</a:t>
            </a:r>
            <a:r>
              <a:rPr lang="de-DE" dirty="0" err="1"/>
              <a:t>competitiveness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1FB5D7-CE99-4EA8-9256-9745CEB5D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Agency FB" panose="020B0503020202020204" pitchFamily="34" charset="0"/>
              </a:rPr>
              <a:t>An algorithm is c-competitive if its time complexity is at most c times the straightforward lower bound.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</a:t>
            </a:r>
            <a:r>
              <a:rPr lang="en-GB" dirty="0"/>
              <a:t> c-competitive algorithm in this case runs in at most c*(D+D^2/k)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log(k)-competitive … means it runs in O(log k * (D+D^2/k))</a:t>
            </a:r>
          </a:p>
          <a:p>
            <a:pPr marL="0" indent="0">
              <a:buNone/>
            </a:pPr>
            <a:r>
              <a:rPr lang="en-GB" dirty="0"/>
              <a:t>k- competitive … it runs in O(k* (D+D^2/k))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3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CE22-7BFA-4599-AF72-0F273637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42" y="365125"/>
            <a:ext cx="10515600" cy="1325563"/>
          </a:xfrm>
        </p:spPr>
        <p:txBody>
          <a:bodyPr/>
          <a:lstStyle/>
          <a:p>
            <a:r>
              <a:rPr lang="de-CH" dirty="0" err="1"/>
              <a:t>Algorithm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advice</a:t>
            </a:r>
            <a:r>
              <a:rPr lang="de-CH" dirty="0"/>
              <a:t> </a:t>
            </a:r>
            <a:r>
              <a:rPr lang="de-CH" dirty="0" err="1"/>
              <a:t>loglog</a:t>
            </a:r>
            <a:r>
              <a:rPr lang="de-CH" dirty="0"/>
              <a:t>(k)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25A87-B0A2-4126-9790-49C5D247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42" y="1634312"/>
            <a:ext cx="7413136" cy="4687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/>
              <a:t>This </a:t>
            </a:r>
            <a:r>
              <a:rPr lang="de-CH" sz="2400" dirty="0" err="1"/>
              <a:t>algorithm</a:t>
            </a:r>
            <a:r>
              <a:rPr lang="de-CH" sz="2400" dirty="0"/>
              <a:t> </a:t>
            </a:r>
            <a:r>
              <a:rPr lang="de-CH" sz="2400" dirty="0" err="1"/>
              <a:t>is</a:t>
            </a:r>
            <a:r>
              <a:rPr lang="de-CH" sz="2400" dirty="0"/>
              <a:t> O(1)-</a:t>
            </a:r>
            <a:r>
              <a:rPr lang="de-CH" sz="2400" dirty="0" err="1"/>
              <a:t>competitive</a:t>
            </a:r>
            <a:r>
              <a:rPr lang="de-CH" sz="2400" dirty="0"/>
              <a:t>!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A77EE1-B8E3-45CA-A795-DB53CDC2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302" y="1874986"/>
            <a:ext cx="4133931" cy="34014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231B66-2879-4C5F-B5DD-512228F0F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094" r="9043"/>
          <a:stretch/>
        </p:blipFill>
        <p:spPr>
          <a:xfrm>
            <a:off x="2190158" y="2959875"/>
            <a:ext cx="2113558" cy="5930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8D4CFD9-4793-4972-99C6-C73762FE2719}"/>
              </a:ext>
            </a:extLst>
          </p:cNvPr>
          <p:cNvSpPr/>
          <p:nvPr/>
        </p:nvSpPr>
        <p:spPr>
          <a:xfrm>
            <a:off x="950446" y="29598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211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77BAF-12DB-4DCA-8DA4-205BD373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Analysis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0A31-3AD3-4E68-A12B-679CF8BE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159"/>
            <a:ext cx="10030428" cy="4461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err="1"/>
              <a:t>Treasure</a:t>
            </a:r>
            <a:r>
              <a:rPr lang="de-CH" dirty="0"/>
              <a:t> ball</a:t>
            </a:r>
          </a:p>
          <a:p>
            <a:pPr marL="0" indent="0">
              <a:buNone/>
            </a:pPr>
            <a:r>
              <a:rPr lang="de-CH" dirty="0"/>
              <a:t>P(</a:t>
            </a:r>
            <a:r>
              <a:rPr lang="de-CH" dirty="0" err="1"/>
              <a:t>choosing</a:t>
            </a:r>
            <a:r>
              <a:rPr lang="de-CH" dirty="0"/>
              <a:t> </a:t>
            </a:r>
            <a:r>
              <a:rPr lang="de-CH" dirty="0" err="1"/>
              <a:t>node</a:t>
            </a:r>
            <a:r>
              <a:rPr lang="de-CH" dirty="0"/>
              <a:t> </a:t>
            </a:r>
            <a:r>
              <a:rPr lang="de-CH" dirty="0" err="1"/>
              <a:t>near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treasure</a:t>
            </a:r>
            <a:r>
              <a:rPr lang="de-CH" dirty="0"/>
              <a:t>) </a:t>
            </a:r>
            <a:r>
              <a:rPr lang="de-CH" dirty="0" err="1"/>
              <a:t>is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β/k…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el-GR" dirty="0"/>
              <a:t>β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constant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P(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agent</a:t>
            </a:r>
            <a:r>
              <a:rPr lang="de-CH" dirty="0"/>
              <a:t> </a:t>
            </a:r>
            <a:r>
              <a:rPr lang="de-CH" dirty="0" err="1"/>
              <a:t>found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treasure</a:t>
            </a:r>
            <a:r>
              <a:rPr lang="de-CH" dirty="0"/>
              <a:t>) </a:t>
            </a:r>
            <a:r>
              <a:rPr lang="de-CH" dirty="0" err="1"/>
              <a:t>is</a:t>
            </a:r>
            <a:r>
              <a:rPr lang="de-CH" dirty="0"/>
              <a:t> </a:t>
            </a:r>
          </a:p>
          <a:p>
            <a:pPr marL="0" indent="0">
              <a:buNone/>
            </a:pPr>
            <a:r>
              <a:rPr lang="de-CH" dirty="0"/>
              <a:t>  		 L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number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large </a:t>
            </a:r>
            <a:r>
              <a:rPr lang="de-CH" dirty="0" err="1"/>
              <a:t>phases</a:t>
            </a:r>
            <a:r>
              <a:rPr lang="de-CH" dirty="0"/>
              <a:t> </a:t>
            </a:r>
            <a:r>
              <a:rPr lang="de-CH" dirty="0" err="1"/>
              <a:t>done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agent</a:t>
            </a:r>
            <a:r>
              <a:rPr lang="de-CH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145FE4-B86B-49AE-854C-17466086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60" y="175567"/>
            <a:ext cx="5270339" cy="433655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D0BC474-B06D-404B-9B03-EC1B6415CCB2}"/>
              </a:ext>
            </a:extLst>
          </p:cNvPr>
          <p:cNvSpPr/>
          <p:nvPr/>
        </p:nvSpPr>
        <p:spPr>
          <a:xfrm>
            <a:off x="8012090" y="725638"/>
            <a:ext cx="89125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0A33AA-7928-4C41-A8B6-FFC8D8A8F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21771" r="21083" b="20338"/>
          <a:stretch/>
        </p:blipFill>
        <p:spPr>
          <a:xfrm>
            <a:off x="8139965" y="871443"/>
            <a:ext cx="635501" cy="6227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579B551-58E2-467E-AE71-E53AF47C2A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15"/>
          <a:stretch/>
        </p:blipFill>
        <p:spPr>
          <a:xfrm>
            <a:off x="2899356" y="1530481"/>
            <a:ext cx="1571844" cy="4327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188102-F0B2-46BF-ACBF-0018EC76C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761760"/>
            <a:ext cx="5323049" cy="4990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1DA33F-EA51-411D-888D-96B2A5D2B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07511"/>
            <a:ext cx="1911086" cy="62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77BAF-12DB-4DCA-8DA4-205BD373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Ingredients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conclusion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0A31-3AD3-4E68-A12B-679CF8BE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159"/>
            <a:ext cx="10030428" cy="4461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1. </a:t>
            </a:r>
            <a:r>
              <a:rPr lang="de-CH" dirty="0" err="1"/>
              <a:t>With</a:t>
            </a:r>
            <a:r>
              <a:rPr lang="de-CH" dirty="0"/>
              <a:t> P(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agent</a:t>
            </a:r>
            <a:r>
              <a:rPr lang="de-CH" dirty="0"/>
              <a:t> </a:t>
            </a:r>
            <a:r>
              <a:rPr lang="de-CH" dirty="0" err="1"/>
              <a:t>found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treasure</a:t>
            </a:r>
            <a:r>
              <a:rPr lang="de-CH" dirty="0"/>
              <a:t>) 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2. Time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takes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complete</a:t>
            </a:r>
            <a:r>
              <a:rPr lang="de-CH" dirty="0"/>
              <a:t> </a:t>
            </a:r>
            <a:r>
              <a:rPr lang="de-CH" dirty="0" err="1"/>
              <a:t>phase</a:t>
            </a:r>
            <a:r>
              <a:rPr lang="de-CH" dirty="0"/>
              <a:t> i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				</a:t>
            </a:r>
            <a:r>
              <a:rPr lang="de-CH" dirty="0" err="1"/>
              <a:t>for</a:t>
            </a:r>
            <a:r>
              <a:rPr lang="de-CH" dirty="0"/>
              <a:t> j </a:t>
            </a:r>
            <a:r>
              <a:rPr lang="de-CH" dirty="0" err="1"/>
              <a:t>stages</a:t>
            </a:r>
            <a:r>
              <a:rPr lang="de-CH" dirty="0"/>
              <a:t> + </a:t>
            </a:r>
            <a:r>
              <a:rPr lang="de-CH" dirty="0" err="1"/>
              <a:t>hide</a:t>
            </a:r>
            <a:r>
              <a:rPr lang="de-CH" dirty="0"/>
              <a:t> </a:t>
            </a:r>
            <a:r>
              <a:rPr lang="de-CH" dirty="0" err="1"/>
              <a:t>constants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145FE4-B86B-49AE-854C-17466086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415" y="283893"/>
            <a:ext cx="4033385" cy="331876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D0BC474-B06D-404B-9B03-EC1B6415CCB2}"/>
              </a:ext>
            </a:extLst>
          </p:cNvPr>
          <p:cNvSpPr/>
          <p:nvPr/>
        </p:nvSpPr>
        <p:spPr>
          <a:xfrm>
            <a:off x="8012090" y="725638"/>
            <a:ext cx="519351" cy="6227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0A33AA-7928-4C41-A8B6-FFC8D8A8F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21771" r="21083" b="20338"/>
          <a:stretch/>
        </p:blipFill>
        <p:spPr>
          <a:xfrm>
            <a:off x="8067106" y="871443"/>
            <a:ext cx="409317" cy="4011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9232E8-54BE-46E0-B939-E9B0DD813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43273"/>
            <a:ext cx="1524213" cy="4953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FCCCFA5-A22C-48C5-9E20-BCF2C51FA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91307"/>
            <a:ext cx="1665303" cy="3843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19B290-E205-4E55-8F42-C1FED9739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68" y="3419107"/>
            <a:ext cx="3459203" cy="100025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1E8A737-7120-4F60-9AFE-18B455DE0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60" y="4322949"/>
            <a:ext cx="10515600" cy="122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CE22-7BFA-4599-AF72-0F273637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42" y="365125"/>
            <a:ext cx="10515600" cy="1325563"/>
          </a:xfrm>
        </p:spPr>
        <p:txBody>
          <a:bodyPr/>
          <a:lstStyle/>
          <a:p>
            <a:r>
              <a:rPr lang="de-CH" dirty="0" err="1"/>
              <a:t>Algorithm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advice</a:t>
            </a:r>
            <a:r>
              <a:rPr lang="de-CH" dirty="0"/>
              <a:t> </a:t>
            </a:r>
            <a:r>
              <a:rPr lang="de-CH" dirty="0" err="1"/>
              <a:t>loglog</a:t>
            </a:r>
            <a:r>
              <a:rPr lang="de-CH" dirty="0"/>
              <a:t>(k)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25A87-B0A2-4126-9790-49C5D247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42" y="1634312"/>
            <a:ext cx="7413136" cy="4687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/>
              <a:t>This </a:t>
            </a:r>
            <a:r>
              <a:rPr lang="de-CH" sz="2400" dirty="0" err="1"/>
              <a:t>algorithm</a:t>
            </a:r>
            <a:r>
              <a:rPr lang="de-CH" sz="2400" dirty="0"/>
              <a:t> </a:t>
            </a:r>
            <a:r>
              <a:rPr lang="de-CH" sz="2400" dirty="0" err="1"/>
              <a:t>is</a:t>
            </a:r>
            <a:r>
              <a:rPr lang="de-CH" sz="2400" dirty="0"/>
              <a:t> O(1)-</a:t>
            </a:r>
            <a:r>
              <a:rPr lang="de-CH" sz="2400" dirty="0" err="1"/>
              <a:t>competitive</a:t>
            </a:r>
            <a:r>
              <a:rPr lang="de-CH" sz="2400" dirty="0"/>
              <a:t>!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 err="1"/>
              <a:t>Hurray</a:t>
            </a:r>
            <a:r>
              <a:rPr lang="de-CH" sz="2400" dirty="0"/>
              <a:t>! </a:t>
            </a:r>
            <a:r>
              <a:rPr lang="de-CH" sz="2400" dirty="0" err="1"/>
              <a:t>We</a:t>
            </a:r>
            <a:r>
              <a:rPr lang="de-CH" sz="2400" dirty="0"/>
              <a:t> </a:t>
            </a:r>
            <a:r>
              <a:rPr lang="de-CH" sz="2400" dirty="0" err="1"/>
              <a:t>did</a:t>
            </a:r>
            <a:r>
              <a:rPr lang="de-CH" sz="2400" dirty="0"/>
              <a:t> </a:t>
            </a:r>
            <a:r>
              <a:rPr lang="de-CH" sz="2400" dirty="0" err="1"/>
              <a:t>it</a:t>
            </a:r>
            <a:endParaRPr lang="de-CH" sz="2400" dirty="0"/>
          </a:p>
          <a:p>
            <a:pPr marL="0" indent="0">
              <a:buNone/>
            </a:pPr>
            <a:r>
              <a:rPr lang="de-CH" sz="2400" dirty="0"/>
              <a:t>But </a:t>
            </a:r>
            <a:r>
              <a:rPr lang="de-CH" sz="2400" dirty="0" err="1"/>
              <a:t>what</a:t>
            </a:r>
            <a:r>
              <a:rPr lang="de-CH" sz="2400" dirty="0"/>
              <a:t> </a:t>
            </a:r>
            <a:r>
              <a:rPr lang="de-CH" sz="2400" dirty="0" err="1"/>
              <a:t>does</a:t>
            </a:r>
            <a:r>
              <a:rPr lang="de-CH" sz="2400" dirty="0"/>
              <a:t> </a:t>
            </a:r>
            <a:r>
              <a:rPr lang="de-CH" sz="2400" dirty="0" err="1"/>
              <a:t>this</a:t>
            </a:r>
            <a:r>
              <a:rPr lang="de-CH" sz="2400" dirty="0"/>
              <a:t> </a:t>
            </a:r>
            <a:r>
              <a:rPr lang="de-CH" sz="2400" dirty="0" err="1"/>
              <a:t>mean</a:t>
            </a:r>
            <a:r>
              <a:rPr lang="de-CH" sz="2400" dirty="0"/>
              <a:t> </a:t>
            </a:r>
            <a:r>
              <a:rPr lang="de-CH" sz="2400" dirty="0" err="1"/>
              <a:t>now</a:t>
            </a:r>
            <a:r>
              <a:rPr lang="de-CH" sz="2400" dirty="0"/>
              <a:t>??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A77EE1-B8E3-45CA-A795-DB53CDC2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302" y="1874986"/>
            <a:ext cx="4133931" cy="34014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231B66-2879-4C5F-B5DD-512228F0F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094" r="9043"/>
          <a:stretch/>
        </p:blipFill>
        <p:spPr>
          <a:xfrm>
            <a:off x="2190158" y="2959875"/>
            <a:ext cx="2113558" cy="5930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8D4CFD9-4793-4972-99C6-C73762FE2719}"/>
              </a:ext>
            </a:extLst>
          </p:cNvPr>
          <p:cNvSpPr/>
          <p:nvPr/>
        </p:nvSpPr>
        <p:spPr>
          <a:xfrm>
            <a:off x="950446" y="29598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33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CE61A-F4E0-48E9-ACDC-37E5D1B0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Conclusions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6456FC-5C38-4CCD-9746-796D400C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do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lower</a:t>
            </a:r>
            <a:r>
              <a:rPr lang="de-CH" dirty="0"/>
              <a:t> </a:t>
            </a:r>
            <a:r>
              <a:rPr lang="de-CH" dirty="0" err="1"/>
              <a:t>bounds</a:t>
            </a:r>
            <a:r>
              <a:rPr lang="de-CH" dirty="0"/>
              <a:t>/</a:t>
            </a:r>
            <a:r>
              <a:rPr lang="de-CH" dirty="0" err="1"/>
              <a:t>upper</a:t>
            </a:r>
            <a:r>
              <a:rPr lang="de-CH" dirty="0"/>
              <a:t> </a:t>
            </a:r>
            <a:r>
              <a:rPr lang="de-CH" dirty="0" err="1"/>
              <a:t>bounds</a:t>
            </a:r>
            <a:endParaRPr lang="de-CH" dirty="0"/>
          </a:p>
          <a:p>
            <a:endParaRPr lang="de-CH" dirty="0"/>
          </a:p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did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paper</a:t>
            </a:r>
            <a:r>
              <a:rPr lang="de-CH" dirty="0"/>
              <a:t> </a:t>
            </a:r>
            <a:r>
              <a:rPr lang="de-CH" dirty="0" err="1"/>
              <a:t>overall</a:t>
            </a:r>
            <a:r>
              <a:rPr lang="de-CH" dirty="0"/>
              <a:t> </a:t>
            </a:r>
            <a:r>
              <a:rPr lang="de-CH" dirty="0" err="1"/>
              <a:t>achieve</a:t>
            </a:r>
            <a:r>
              <a:rPr lang="de-CH" dirty="0"/>
              <a:t>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3600" dirty="0" err="1"/>
              <a:t>Biologal</a:t>
            </a:r>
            <a:r>
              <a:rPr lang="de-CH" sz="3600" dirty="0"/>
              <a:t> </a:t>
            </a:r>
            <a:r>
              <a:rPr lang="de-CH" sz="3600" dirty="0" err="1"/>
              <a:t>systems</a:t>
            </a:r>
            <a:r>
              <a:rPr lang="de-CH" sz="3600" dirty="0"/>
              <a:t>			</a:t>
            </a:r>
            <a:r>
              <a:rPr lang="de-CH" sz="3600" dirty="0" err="1"/>
              <a:t>Theoretical</a:t>
            </a:r>
            <a:r>
              <a:rPr lang="de-CH" sz="3600" dirty="0"/>
              <a:t> C.S. </a:t>
            </a:r>
          </a:p>
          <a:p>
            <a:endParaRPr lang="de-CH" dirty="0"/>
          </a:p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done</a:t>
            </a:r>
            <a:r>
              <a:rPr lang="de-CH" dirty="0"/>
              <a:t>?</a:t>
            </a:r>
          </a:p>
          <a:p>
            <a:endParaRPr lang="de-CH" dirty="0"/>
          </a:p>
          <a:p>
            <a:endParaRPr lang="de-CH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5DA15D2-B3B1-437B-A5CA-C02A8BCAFE52}"/>
              </a:ext>
            </a:extLst>
          </p:cNvPr>
          <p:cNvCxnSpPr/>
          <p:nvPr/>
        </p:nvCxnSpPr>
        <p:spPr>
          <a:xfrm>
            <a:off x="4145873" y="4172504"/>
            <a:ext cx="2015231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7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23433B-C9C0-401C-A526-3037FE4C8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sz="6000" dirty="0"/>
          </a:p>
          <a:p>
            <a:pPr marL="0" indent="0" algn="ctr">
              <a:buNone/>
            </a:pPr>
            <a:r>
              <a:rPr lang="de-CH" sz="6000" dirty="0"/>
              <a:t>Questions</a:t>
            </a:r>
            <a:r>
              <a:rPr lang="de-DE" sz="6000" dirty="0"/>
              <a:t>?</a:t>
            </a:r>
            <a:endParaRPr lang="de-CH" sz="6000" dirty="0"/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769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F088E-C657-430E-9B74-D999B14C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Ants</a:t>
            </a:r>
            <a:r>
              <a:rPr lang="de-CH" dirty="0"/>
              <a:t> </a:t>
            </a:r>
            <a:r>
              <a:rPr lang="de-CH" dirty="0" err="1"/>
              <a:t>Nearby</a:t>
            </a:r>
            <a:r>
              <a:rPr lang="de-CH" dirty="0"/>
              <a:t> </a:t>
            </a:r>
            <a:r>
              <a:rPr lang="de-CH" dirty="0" err="1"/>
              <a:t>Treasure</a:t>
            </a:r>
            <a:r>
              <a:rPr lang="de-CH" dirty="0"/>
              <a:t> Search (ANTS)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FF0187-29C3-4D66-A02F-682D8641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521"/>
            <a:ext cx="4671349" cy="4351338"/>
          </a:xfrm>
        </p:spPr>
        <p:txBody>
          <a:bodyPr>
            <a:normAutofit/>
          </a:bodyPr>
          <a:lstStyle/>
          <a:p>
            <a:r>
              <a:rPr lang="de-CH" sz="3200" dirty="0" err="1"/>
              <a:t>What</a:t>
            </a:r>
            <a:r>
              <a:rPr lang="de-CH" sz="3200" dirty="0"/>
              <a:t>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it</a:t>
            </a:r>
            <a:r>
              <a:rPr lang="de-CH" sz="3200" dirty="0"/>
              <a:t>?</a:t>
            </a:r>
          </a:p>
          <a:p>
            <a:r>
              <a:rPr lang="de-CH" sz="3200" dirty="0" err="1"/>
              <a:t>How</a:t>
            </a:r>
            <a:r>
              <a:rPr lang="de-CH" sz="3200" dirty="0"/>
              <a:t> </a:t>
            </a:r>
            <a:r>
              <a:rPr lang="de-CH" sz="3200" dirty="0" err="1"/>
              <a:t>can</a:t>
            </a:r>
            <a:r>
              <a:rPr lang="de-CH" sz="3200" dirty="0"/>
              <a:t> </a:t>
            </a:r>
            <a:r>
              <a:rPr lang="de-CH" sz="3200" dirty="0" err="1"/>
              <a:t>we</a:t>
            </a:r>
            <a:r>
              <a:rPr lang="de-CH" sz="3200" dirty="0"/>
              <a:t> </a:t>
            </a:r>
            <a:r>
              <a:rPr lang="de-CH" sz="3200" dirty="0" err="1"/>
              <a:t>model</a:t>
            </a:r>
            <a:r>
              <a:rPr lang="de-CH" sz="3200" dirty="0"/>
              <a:t> </a:t>
            </a:r>
            <a:r>
              <a:rPr lang="de-CH" sz="3200" dirty="0" err="1"/>
              <a:t>it</a:t>
            </a:r>
            <a:r>
              <a:rPr lang="de-CH" sz="3200" dirty="0"/>
              <a:t>?</a:t>
            </a:r>
          </a:p>
          <a:p>
            <a:r>
              <a:rPr lang="de-CH" sz="3200" dirty="0"/>
              <a:t>Goal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this</a:t>
            </a:r>
            <a:r>
              <a:rPr lang="de-CH" sz="3200" dirty="0"/>
              <a:t> </a:t>
            </a:r>
            <a:r>
              <a:rPr lang="de-CH" sz="3200" dirty="0" err="1"/>
              <a:t>paper</a:t>
            </a:r>
            <a:endParaRPr lang="de-CH" sz="3200" dirty="0"/>
          </a:p>
          <a:p>
            <a:r>
              <a:rPr lang="de-CH" sz="3200" dirty="0" err="1"/>
              <a:t>Algorithms</a:t>
            </a:r>
            <a:endParaRPr lang="de-CH" sz="3200" dirty="0"/>
          </a:p>
          <a:p>
            <a:r>
              <a:rPr lang="de-CH" sz="3200" dirty="0"/>
              <a:t>Takeaways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D53196-FDBE-4210-827F-F861BE74B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3" b="10053"/>
          <a:stretch/>
        </p:blipFill>
        <p:spPr>
          <a:xfrm>
            <a:off x="8241175" y="3462258"/>
            <a:ext cx="2861357" cy="2816601"/>
          </a:xfrm>
          <a:prstGeom prst="rect">
            <a:avLst/>
          </a:prstGeom>
          <a:effectLst>
            <a:glow rad="127000">
              <a:schemeClr val="bg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09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F088E-C657-430E-9B74-D999B14C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37" y="0"/>
            <a:ext cx="4810209" cy="1816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Ants problem?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6B46ED4-F606-4C27-934A-1A011BC0F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32"/>
          <a:stretch/>
        </p:blipFill>
        <p:spPr>
          <a:xfrm>
            <a:off x="153628" y="4246483"/>
            <a:ext cx="8846916" cy="269254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reflection stA="45000" endPos="0" dist="50800" dir="5400000" sy="-100000" algn="bl" rotWithShape="0"/>
            <a:softEdge rad="8890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5FCA82-3F7C-4784-A0C6-AD869AB5D00C}"/>
              </a:ext>
            </a:extLst>
          </p:cNvPr>
          <p:cNvSpPr txBox="1"/>
          <p:nvPr/>
        </p:nvSpPr>
        <p:spPr>
          <a:xfrm>
            <a:off x="834380" y="1358277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How do ants search?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How long does it take?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# of searchers matters?</a:t>
            </a:r>
          </a:p>
        </p:txBody>
      </p:sp>
    </p:spTree>
    <p:extLst>
      <p:ext uri="{BB962C8B-B14F-4D97-AF65-F5344CB8AC3E}">
        <p14:creationId xmlns:p14="http://schemas.microsoft.com/office/powerpoint/2010/main" val="15066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ECD9F-3DDF-4162-8256-F2F75BA4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C6BD0C-D0F7-44E0-AF82-17952B9C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3200" dirty="0"/>
              <a:t>The </a:t>
            </a:r>
            <a:r>
              <a:rPr lang="de-CH" sz="3200" dirty="0" err="1"/>
              <a:t>map</a:t>
            </a:r>
            <a:endParaRPr lang="de-CH" sz="3200" dirty="0"/>
          </a:p>
          <a:p>
            <a:r>
              <a:rPr lang="de-CH" sz="3200" dirty="0"/>
              <a:t>The </a:t>
            </a:r>
            <a:r>
              <a:rPr lang="de-CH" sz="3200" dirty="0" err="1"/>
              <a:t>food</a:t>
            </a:r>
            <a:endParaRPr lang="de-CH" sz="3200" dirty="0"/>
          </a:p>
          <a:p>
            <a:r>
              <a:rPr lang="de-CH" sz="3200" dirty="0"/>
              <a:t>The </a:t>
            </a:r>
            <a:r>
              <a:rPr lang="de-CH" sz="3200" dirty="0" err="1"/>
              <a:t>searchers</a:t>
            </a:r>
            <a:r>
              <a:rPr lang="de-CH" sz="3200" dirty="0"/>
              <a:t>/</a:t>
            </a:r>
            <a:r>
              <a:rPr lang="de-CH" sz="3200" dirty="0" err="1"/>
              <a:t>agents</a:t>
            </a:r>
            <a:endParaRPr lang="de-CH" sz="3200" dirty="0"/>
          </a:p>
          <a:p>
            <a:r>
              <a:rPr lang="de-CH" sz="3200" dirty="0"/>
              <a:t>Communication</a:t>
            </a:r>
          </a:p>
          <a:p>
            <a:r>
              <a:rPr lang="de-CH" sz="3200" dirty="0"/>
              <a:t>Time 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A99D9A-1C9B-402E-8CA3-B30ADF2C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84" y="497711"/>
            <a:ext cx="625229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5DD6E-5A0A-41D4-AAB5-04A26D45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Communication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3403AB-DE94-42F1-B65E-7D4A2C75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Different </a:t>
            </a:r>
            <a:r>
              <a:rPr lang="de-CH" dirty="0" err="1"/>
              <a:t>models</a:t>
            </a:r>
            <a:r>
              <a:rPr lang="de-CH" dirty="0"/>
              <a:t>:</a:t>
            </a:r>
          </a:p>
          <a:p>
            <a:r>
              <a:rPr lang="de-CH" dirty="0" err="1"/>
              <a:t>Continuous</a:t>
            </a:r>
            <a:r>
              <a:rPr lang="de-CH" dirty="0"/>
              <a:t> </a:t>
            </a:r>
            <a:r>
              <a:rPr lang="de-CH" dirty="0" err="1"/>
              <a:t>communication</a:t>
            </a:r>
            <a:endParaRPr lang="de-CH" dirty="0"/>
          </a:p>
          <a:p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communication</a:t>
            </a:r>
            <a:endParaRPr lang="de-CH" dirty="0"/>
          </a:p>
          <a:p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communication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nest</a:t>
            </a:r>
            <a:endParaRPr lang="de-CH" dirty="0"/>
          </a:p>
          <a:p>
            <a:endParaRPr lang="de-CH" dirty="0"/>
          </a:p>
          <a:p>
            <a:r>
              <a:rPr lang="de-CH" dirty="0"/>
              <a:t>Different </a:t>
            </a:r>
            <a:r>
              <a:rPr lang="de-CH" dirty="0" err="1"/>
              <a:t>choices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made</a:t>
            </a:r>
            <a:r>
              <a:rPr lang="de-CH" dirty="0"/>
              <a:t> </a:t>
            </a:r>
            <a:r>
              <a:rPr lang="de-CH" dirty="0" err="1"/>
              <a:t>here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03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D5971-D5D1-49D7-AB0E-2C3A1F7C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Communication </a:t>
            </a:r>
            <a:r>
              <a:rPr lang="de-CH" dirty="0" err="1"/>
              <a:t>model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8FB789-67E4-4B98-82B2-47EBDAFC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We</a:t>
            </a:r>
            <a:r>
              <a:rPr lang="de-CH" dirty="0"/>
              <a:t> will </a:t>
            </a:r>
            <a:r>
              <a:rPr lang="de-CH" dirty="0" err="1"/>
              <a:t>choose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last </a:t>
            </a:r>
            <a:r>
              <a:rPr lang="de-CH" dirty="0" err="1"/>
              <a:t>one</a:t>
            </a:r>
            <a:endParaRPr lang="de-CH" dirty="0"/>
          </a:p>
          <a:p>
            <a:r>
              <a:rPr lang="de-CH" dirty="0" err="1"/>
              <a:t>Centralised</a:t>
            </a:r>
            <a:r>
              <a:rPr lang="de-CH" dirty="0"/>
              <a:t> </a:t>
            </a:r>
            <a:r>
              <a:rPr lang="de-CH" dirty="0" err="1"/>
              <a:t>probabilistic</a:t>
            </a:r>
            <a:r>
              <a:rPr lang="de-CH" dirty="0"/>
              <a:t> </a:t>
            </a:r>
            <a:r>
              <a:rPr lang="de-CH" dirty="0" err="1"/>
              <a:t>algorithm</a:t>
            </a:r>
            <a:r>
              <a:rPr lang="de-CH" dirty="0"/>
              <a:t>/Oracle</a:t>
            </a:r>
          </a:p>
          <a:p>
            <a:r>
              <a:rPr lang="de-CH" dirty="0" err="1"/>
              <a:t>Advice</a:t>
            </a:r>
            <a:r>
              <a:rPr lang="de-CH" dirty="0"/>
              <a:t> and </a:t>
            </a:r>
            <a:r>
              <a:rPr lang="de-CH" dirty="0" err="1"/>
              <a:t>advice</a:t>
            </a:r>
            <a:r>
              <a:rPr lang="de-CH" dirty="0"/>
              <a:t> </a:t>
            </a:r>
            <a:r>
              <a:rPr lang="de-CH" dirty="0" err="1"/>
              <a:t>size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First </a:t>
            </a:r>
            <a:r>
              <a:rPr lang="de-CH" dirty="0" err="1"/>
              <a:t>intuition</a:t>
            </a:r>
            <a:r>
              <a:rPr lang="de-CH" dirty="0"/>
              <a:t>:</a:t>
            </a:r>
          </a:p>
          <a:p>
            <a:pPr marL="0" indent="0">
              <a:buNone/>
            </a:pPr>
            <a:r>
              <a:rPr lang="de-CH" dirty="0"/>
              <a:t> -more </a:t>
            </a:r>
            <a:r>
              <a:rPr lang="de-CH" dirty="0" err="1"/>
              <a:t>information</a:t>
            </a:r>
            <a:r>
              <a:rPr lang="de-CH" dirty="0"/>
              <a:t> =&gt;</a:t>
            </a:r>
          </a:p>
          <a:p>
            <a:pPr marL="0" indent="0">
              <a:buNone/>
            </a:pPr>
            <a:r>
              <a:rPr lang="de-CH" dirty="0"/>
              <a:t> -</a:t>
            </a:r>
            <a:r>
              <a:rPr lang="de-CH" dirty="0" err="1"/>
              <a:t>faster</a:t>
            </a:r>
            <a:r>
              <a:rPr lang="de-CH" dirty="0"/>
              <a:t>/</a:t>
            </a:r>
            <a:r>
              <a:rPr lang="de-CH" dirty="0" err="1"/>
              <a:t>better</a:t>
            </a:r>
            <a:r>
              <a:rPr lang="de-CH" dirty="0"/>
              <a:t> </a:t>
            </a:r>
            <a:r>
              <a:rPr lang="de-CH" dirty="0" err="1"/>
              <a:t>result</a:t>
            </a:r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B3AB7C-2B89-4B33-AAA8-ABCDA616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494" y="1930248"/>
            <a:ext cx="1328451" cy="10930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1C0723-B5C0-4FE4-B949-8EA2813E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48" y="575628"/>
            <a:ext cx="1652711" cy="1320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BFE129B-194C-45D0-B215-5BDDEB4AE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788" y="3542197"/>
            <a:ext cx="1669412" cy="1334147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4B6A5CF-ECA2-4777-B2CC-89F3538BBB46}"/>
              </a:ext>
            </a:extLst>
          </p:cNvPr>
          <p:cNvCxnSpPr>
            <a:cxnSpLocks/>
          </p:cNvCxnSpPr>
          <p:nvPr/>
        </p:nvCxnSpPr>
        <p:spPr>
          <a:xfrm>
            <a:off x="8894767" y="1522480"/>
            <a:ext cx="1596374" cy="514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81D9128-1A80-4205-B408-B522E92123F7}"/>
              </a:ext>
            </a:extLst>
          </p:cNvPr>
          <p:cNvCxnSpPr/>
          <p:nvPr/>
        </p:nvCxnSpPr>
        <p:spPr>
          <a:xfrm flipH="1">
            <a:off x="9297027" y="3127902"/>
            <a:ext cx="1188720" cy="74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60A9259-FCE0-40FE-92A3-DC7AEBF8645C}"/>
              </a:ext>
            </a:extLst>
          </p:cNvPr>
          <p:cNvSpPr txBox="1"/>
          <p:nvPr/>
        </p:nvSpPr>
        <p:spPr>
          <a:xfrm>
            <a:off x="9269642" y="1027906"/>
            <a:ext cx="159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/>
              <a:t>Give</a:t>
            </a:r>
            <a:r>
              <a:rPr lang="de-CH" sz="1600" dirty="0"/>
              <a:t> </a:t>
            </a:r>
            <a:r>
              <a:rPr lang="de-CH" sz="1600" dirty="0" err="1"/>
              <a:t>me</a:t>
            </a:r>
            <a:r>
              <a:rPr lang="de-CH" sz="1600" dirty="0"/>
              <a:t> a </a:t>
            </a:r>
            <a:r>
              <a:rPr lang="de-CH" sz="1600" dirty="0" err="1"/>
              <a:t>random</a:t>
            </a:r>
            <a:r>
              <a:rPr lang="de-CH" sz="1600" dirty="0"/>
              <a:t> </a:t>
            </a:r>
            <a:r>
              <a:rPr lang="de-CH" sz="1600" dirty="0" err="1"/>
              <a:t>node</a:t>
            </a:r>
            <a:endParaRPr lang="de-CH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F14185-7295-4ACB-93B9-E6DABB92C028}"/>
              </a:ext>
            </a:extLst>
          </p:cNvPr>
          <p:cNvSpPr txBox="1"/>
          <p:nvPr/>
        </p:nvSpPr>
        <p:spPr>
          <a:xfrm>
            <a:off x="9297027" y="2788680"/>
            <a:ext cx="100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(13,25)</a:t>
            </a:r>
          </a:p>
        </p:txBody>
      </p:sp>
    </p:spTree>
    <p:extLst>
      <p:ext uri="{BB962C8B-B14F-4D97-AF65-F5344CB8AC3E}">
        <p14:creationId xmlns:p14="http://schemas.microsoft.com/office/powerpoint/2010/main" val="3883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D186-1C8C-4148-8F0E-BA1466B4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</a:t>
            </a:r>
            <a:r>
              <a:rPr lang="de-CH" dirty="0" err="1"/>
              <a:t>ind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lower</a:t>
            </a:r>
            <a:r>
              <a:rPr lang="de-CH" dirty="0"/>
              <a:t> </a:t>
            </a:r>
            <a:r>
              <a:rPr lang="de-CH" dirty="0" err="1"/>
              <a:t>bound</a:t>
            </a:r>
            <a:r>
              <a:rPr lang="de-CH" dirty="0"/>
              <a:t> in time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B20705-C97A-48FA-9D1E-324511A4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80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 time unit to traverse 1 field on the map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First </a:t>
            </a:r>
            <a:r>
              <a:rPr lang="de-CH" dirty="0" err="1"/>
              <a:t>lower</a:t>
            </a:r>
            <a:r>
              <a:rPr lang="de-CH" dirty="0"/>
              <a:t> </a:t>
            </a:r>
            <a:r>
              <a:rPr lang="de-CH" dirty="0" err="1"/>
              <a:t>bound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time?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>
              <a:latin typeface="Agency FB" panose="020B0503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DD5A30-DD4A-477A-BE5F-8976FDF1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14858" r="14021" b="22615"/>
          <a:stretch/>
        </p:blipFill>
        <p:spPr>
          <a:xfrm>
            <a:off x="7599680" y="1852930"/>
            <a:ext cx="3469640" cy="28651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FEB469-B89B-4302-8542-B84837AD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81" y="3393440"/>
            <a:ext cx="1981477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29EBB-2646-41B6-B280-17D034F6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Goals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7C604C-37D0-49ED-BA2C-DC270EF5E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Advice</a:t>
            </a:r>
            <a:r>
              <a:rPr lang="de-CH" dirty="0"/>
              <a:t> </a:t>
            </a:r>
            <a:r>
              <a:rPr lang="de-CH" dirty="0" err="1"/>
              <a:t>size</a:t>
            </a:r>
            <a:r>
              <a:rPr lang="de-CH" dirty="0"/>
              <a:t> ≈ Running time ?</a:t>
            </a:r>
          </a:p>
          <a:p>
            <a:r>
              <a:rPr lang="de-CH" dirty="0" err="1"/>
              <a:t>Numer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ants</a:t>
            </a:r>
            <a:r>
              <a:rPr lang="de-CH" dirty="0"/>
              <a:t> ≈ Running time ?</a:t>
            </a:r>
          </a:p>
          <a:p>
            <a:r>
              <a:rPr lang="de-CH" dirty="0"/>
              <a:t>A ton </a:t>
            </a:r>
            <a:r>
              <a:rPr lang="de-CH" dirty="0" err="1"/>
              <a:t>of</a:t>
            </a:r>
            <a:r>
              <a:rPr lang="de-CH" dirty="0"/>
              <a:t> different </a:t>
            </a:r>
            <a:r>
              <a:rPr lang="de-CH" dirty="0" err="1"/>
              <a:t>algorithms</a:t>
            </a:r>
            <a:endParaRPr lang="de-CH" dirty="0"/>
          </a:p>
          <a:p>
            <a:r>
              <a:rPr lang="de-CH" dirty="0"/>
              <a:t>A ton </a:t>
            </a:r>
            <a:r>
              <a:rPr lang="de-CH" dirty="0" err="1"/>
              <a:t>of</a:t>
            </a:r>
            <a:r>
              <a:rPr lang="de-CH" dirty="0"/>
              <a:t> different </a:t>
            </a:r>
            <a:r>
              <a:rPr lang="de-CH" dirty="0" err="1"/>
              <a:t>lower</a:t>
            </a:r>
            <a:r>
              <a:rPr lang="de-CH" dirty="0"/>
              <a:t>/</a:t>
            </a:r>
            <a:r>
              <a:rPr lang="de-CH" dirty="0" err="1"/>
              <a:t>upper</a:t>
            </a:r>
            <a:r>
              <a:rPr lang="de-CH" dirty="0"/>
              <a:t>/</a:t>
            </a:r>
            <a:r>
              <a:rPr lang="de-CH" dirty="0" err="1"/>
              <a:t>tight</a:t>
            </a:r>
            <a:r>
              <a:rPr lang="de-CH" dirty="0"/>
              <a:t> </a:t>
            </a:r>
            <a:r>
              <a:rPr lang="de-CH" dirty="0" err="1"/>
              <a:t>bounds</a:t>
            </a:r>
            <a:endParaRPr lang="de-CH" dirty="0"/>
          </a:p>
          <a:p>
            <a:endParaRPr lang="de-CH" dirty="0"/>
          </a:p>
          <a:p>
            <a:r>
              <a:rPr lang="de-CH" sz="3200" dirty="0"/>
              <a:t>Connection </a:t>
            </a:r>
            <a:r>
              <a:rPr lang="de-CH" sz="3200" dirty="0" err="1"/>
              <a:t>between</a:t>
            </a:r>
            <a:r>
              <a:rPr lang="de-CH" sz="3200" dirty="0"/>
              <a:t> </a:t>
            </a:r>
            <a:r>
              <a:rPr lang="de-CH" sz="3200" dirty="0" err="1"/>
              <a:t>theoretical</a:t>
            </a:r>
            <a:r>
              <a:rPr lang="de-CH" sz="3200" dirty="0"/>
              <a:t> CS </a:t>
            </a:r>
          </a:p>
          <a:p>
            <a:pPr marL="0" indent="0">
              <a:buNone/>
            </a:pPr>
            <a:r>
              <a:rPr lang="de-CH" sz="3200" dirty="0"/>
              <a:t>   and </a:t>
            </a:r>
            <a:r>
              <a:rPr lang="de-CH" sz="3200" dirty="0" err="1"/>
              <a:t>Biology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5437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CE22-7BFA-4599-AF72-0F273637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42" y="365125"/>
            <a:ext cx="10515600" cy="1325563"/>
          </a:xfrm>
        </p:spPr>
        <p:txBody>
          <a:bodyPr/>
          <a:lstStyle/>
          <a:p>
            <a:r>
              <a:rPr lang="de-CH" dirty="0" err="1"/>
              <a:t>Algorithm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advice</a:t>
            </a:r>
            <a:r>
              <a:rPr lang="de-CH" dirty="0"/>
              <a:t> </a:t>
            </a:r>
            <a:r>
              <a:rPr lang="de-CH" dirty="0" err="1"/>
              <a:t>loglog</a:t>
            </a:r>
            <a:r>
              <a:rPr lang="de-CH" dirty="0"/>
              <a:t>(k)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25A87-B0A2-4126-9790-49C5D247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42" y="1634312"/>
            <a:ext cx="7413136" cy="468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/>
              <a:t>Pseudo code:</a:t>
            </a:r>
          </a:p>
          <a:p>
            <a:pPr marL="0" indent="0">
              <a:buNone/>
            </a:pPr>
            <a:r>
              <a:rPr lang="de-CH" sz="2400" dirty="0" err="1"/>
              <a:t>Each</a:t>
            </a:r>
            <a:r>
              <a:rPr lang="de-CH" sz="2400" dirty="0"/>
              <a:t> </a:t>
            </a:r>
            <a:r>
              <a:rPr lang="de-CH" sz="2400" dirty="0" err="1"/>
              <a:t>agent</a:t>
            </a:r>
            <a:r>
              <a:rPr lang="de-CH" sz="2400" dirty="0"/>
              <a:t> </a:t>
            </a:r>
            <a:r>
              <a:rPr lang="de-CH" sz="2400" dirty="0" err="1"/>
              <a:t>perfoms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following</a:t>
            </a:r>
            <a:r>
              <a:rPr lang="de-CH" sz="2400" dirty="0"/>
              <a:t> double loop</a:t>
            </a:r>
          </a:p>
          <a:p>
            <a:pPr marL="0" indent="0">
              <a:buNone/>
            </a:pPr>
            <a:r>
              <a:rPr lang="de-CH" sz="2400" dirty="0" err="1"/>
              <a:t>for</a:t>
            </a:r>
            <a:r>
              <a:rPr lang="de-CH" sz="2400" dirty="0"/>
              <a:t> j </a:t>
            </a:r>
            <a:r>
              <a:rPr lang="de-CH" sz="2400" dirty="0" err="1"/>
              <a:t>from</a:t>
            </a:r>
            <a:r>
              <a:rPr lang="de-CH" sz="2400" dirty="0"/>
              <a:t> 1 </a:t>
            </a:r>
            <a:r>
              <a:rPr lang="de-CH" sz="2400" dirty="0" err="1"/>
              <a:t>to</a:t>
            </a:r>
            <a:r>
              <a:rPr lang="de-CH" sz="2400" dirty="0"/>
              <a:t> ∞ do</a:t>
            </a:r>
          </a:p>
          <a:p>
            <a:pPr marL="0" indent="0">
              <a:buNone/>
            </a:pPr>
            <a:r>
              <a:rPr lang="de-CH" sz="2400" dirty="0"/>
              <a:t>    </a:t>
            </a:r>
            <a:r>
              <a:rPr lang="de-CH" sz="2400" dirty="0" err="1"/>
              <a:t>for</a:t>
            </a:r>
            <a:r>
              <a:rPr lang="de-CH" sz="2400" dirty="0"/>
              <a:t> i </a:t>
            </a:r>
            <a:r>
              <a:rPr lang="de-CH" sz="2400" dirty="0" err="1"/>
              <a:t>from</a:t>
            </a:r>
            <a:r>
              <a:rPr lang="de-CH" sz="2400" dirty="0"/>
              <a:t> 1 </a:t>
            </a:r>
            <a:r>
              <a:rPr lang="de-CH" sz="2400" dirty="0" err="1"/>
              <a:t>to</a:t>
            </a:r>
            <a:r>
              <a:rPr lang="de-CH" sz="2400" dirty="0"/>
              <a:t> j do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/>
              <a:t>  </a:t>
            </a:r>
          </a:p>
          <a:p>
            <a:pPr marL="0" indent="0">
              <a:buNone/>
            </a:pPr>
            <a:r>
              <a:rPr lang="de-CH" sz="2400" dirty="0"/>
              <a:t>  end</a:t>
            </a:r>
          </a:p>
          <a:p>
            <a:pPr marL="0" indent="0">
              <a:buNone/>
            </a:pPr>
            <a:r>
              <a:rPr lang="de-CH" sz="2400" dirty="0"/>
              <a:t>end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A77EE1-B8E3-45CA-A795-DB53CDC2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022" y="1352615"/>
            <a:ext cx="4133931" cy="34014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6F351B-1B07-4C5D-854C-A58D3A052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53" y="3630213"/>
            <a:ext cx="5649113" cy="6954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0471088-709E-45E5-88FF-07A75FF7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53" y="4382580"/>
            <a:ext cx="3772426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Breitbild</PresentationFormat>
  <Paragraphs>112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Agency FB</vt:lpstr>
      <vt:lpstr>Arial</vt:lpstr>
      <vt:lpstr>Calibri</vt:lpstr>
      <vt:lpstr>Calibri Light</vt:lpstr>
      <vt:lpstr>Office</vt:lpstr>
      <vt:lpstr>The ANTS problem</vt:lpstr>
      <vt:lpstr>Ants Nearby Treasure Search (ANTS)</vt:lpstr>
      <vt:lpstr>The Ants problem?</vt:lpstr>
      <vt:lpstr>Model</vt:lpstr>
      <vt:lpstr>Communication</vt:lpstr>
      <vt:lpstr>Communication model</vt:lpstr>
      <vt:lpstr>Find the first lower bound in time</vt:lpstr>
      <vt:lpstr>Goals</vt:lpstr>
      <vt:lpstr>Algorithm using advice loglog(k)</vt:lpstr>
      <vt:lpstr>Algorithm using advice loglog(k)</vt:lpstr>
      <vt:lpstr>Algorithm using advice loglog(k)</vt:lpstr>
      <vt:lpstr>C-competitiveness</vt:lpstr>
      <vt:lpstr>Algorithm using advice loglog(k)</vt:lpstr>
      <vt:lpstr>Analysis</vt:lpstr>
      <vt:lpstr>Ingredients for conclusion</vt:lpstr>
      <vt:lpstr>Algorithm using advice loglog(k)</vt:lpstr>
      <vt:lpstr>Conclusions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ANTS problem</dc:title>
  <dc:creator>nicol</dc:creator>
  <cp:lastModifiedBy>nicol</cp:lastModifiedBy>
  <cp:revision>40</cp:revision>
  <dcterms:created xsi:type="dcterms:W3CDTF">2021-03-19T07:20:01Z</dcterms:created>
  <dcterms:modified xsi:type="dcterms:W3CDTF">2021-04-01T09:51:09Z</dcterms:modified>
</cp:coreProperties>
</file>